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0" r:id="rId4"/>
    <p:sldId id="269" r:id="rId5"/>
    <p:sldId id="256" r:id="rId6"/>
    <p:sldId id="257" r:id="rId7"/>
    <p:sldId id="258" r:id="rId8"/>
    <p:sldId id="260" r:id="rId9"/>
    <p:sldId id="261" r:id="rId10"/>
    <p:sldId id="262" r:id="rId11"/>
    <p:sldId id="263" r:id="rId12"/>
    <p:sldId id="264" r:id="rId13"/>
    <p:sldId id="265" r:id="rId14"/>
    <p:sldId id="266" r:id="rId15"/>
    <p:sldId id="259" r:id="rId16"/>
    <p:sldId id="267" r:id="rId17"/>
    <p:sldId id="268" r:id="rId18"/>
  </p:sldIdLst>
  <p:sldSz cx="9144000" cy="6858000" type="screen4x3"/>
  <p:notesSz cx="6761163" cy="99425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26E16664-A361-4D18-AD8E-DB3B926C2236}" type="datetimeFigureOut">
              <a:rPr lang="sl-SI" smtClean="0"/>
              <a:pPr/>
              <a:t>25.11.2015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7CEA7A3-8C0E-4F45-93E4-A5DF6D72193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16664-A361-4D18-AD8E-DB3B926C2236}" type="datetimeFigureOut">
              <a:rPr lang="sl-SI" smtClean="0"/>
              <a:pPr/>
              <a:t>25.11.2015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EA7A3-8C0E-4F45-93E4-A5DF6D72193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899592" y="0"/>
            <a:ext cx="1511152" cy="6523384"/>
            <a:chOff x="0" y="144463"/>
            <a:chExt cx="1511152" cy="6523384"/>
          </a:xfrm>
        </p:grpSpPr>
        <p:pic>
          <p:nvPicPr>
            <p:cNvPr id="3"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4" name="Pravokotnik 3"/>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5" name="Slika 4"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6" name="Slika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sp>
        <p:nvSpPr>
          <p:cNvPr id="7" name="PoljeZBesedilom 6"/>
          <p:cNvSpPr txBox="1"/>
          <p:nvPr/>
        </p:nvSpPr>
        <p:spPr>
          <a:xfrm>
            <a:off x="2699792" y="2708920"/>
            <a:ext cx="5760640" cy="1446550"/>
          </a:xfrm>
          <a:prstGeom prst="rect">
            <a:avLst/>
          </a:prstGeom>
          <a:noFill/>
        </p:spPr>
        <p:txBody>
          <a:bodyPr wrap="square" rtlCol="0">
            <a:spAutoFit/>
          </a:bodyPr>
          <a:lstStyle/>
          <a:p>
            <a:r>
              <a:rPr lang="sl-SI" sz="4400" b="1" dirty="0" smtClean="0"/>
              <a:t>Rezultati projekta Hrana ni za tjavendan</a:t>
            </a:r>
            <a:endParaRPr lang="sl-SI"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907704" y="188640"/>
            <a:ext cx="6840760" cy="1200329"/>
          </a:xfrm>
          <a:prstGeom prst="rect">
            <a:avLst/>
          </a:prstGeom>
        </p:spPr>
        <p:txBody>
          <a:bodyPr wrap="square">
            <a:spAutoFit/>
          </a:bodyPr>
          <a:lstStyle/>
          <a:p>
            <a:r>
              <a:rPr lang="sl-SI" sz="2400" dirty="0">
                <a:latin typeface="Cambria" pitchFamily="18" charset="0"/>
              </a:rPr>
              <a:t>Pozitivne spremembe pri sprejemanju določenih jedi npr. zelenjavnih minešter opažajo že pri samem preimenovanju jedi. </a:t>
            </a: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8" name="Picture 6" descr="slika v kuhinji"/>
          <p:cNvPicPr>
            <a:picLocks noChangeAspect="1" noChangeArrowheads="1"/>
          </p:cNvPicPr>
          <p:nvPr/>
        </p:nvPicPr>
        <p:blipFill>
          <a:blip r:embed="rId5" cstate="print"/>
          <a:srcRect/>
          <a:stretch>
            <a:fillRect/>
          </a:stretch>
        </p:blipFill>
        <p:spPr bwMode="auto">
          <a:xfrm>
            <a:off x="5220072" y="3933056"/>
            <a:ext cx="3657600" cy="2744787"/>
          </a:xfrm>
          <a:prstGeom prst="rect">
            <a:avLst/>
          </a:prstGeom>
          <a:noFill/>
          <a:effectLst>
            <a:softEdge rad="63500"/>
          </a:effectLst>
        </p:spPr>
      </p:pic>
      <p:pic>
        <p:nvPicPr>
          <p:cNvPr id="9" name="Slika 8"/>
          <p:cNvPicPr/>
          <p:nvPr/>
        </p:nvPicPr>
        <p:blipFill>
          <a:blip r:embed="rId6" cstate="print">
            <a:extLst>
              <a:ext uri="{28A0092B-C50C-407E-A947-70E740481C1C}">
                <a14:useLocalDpi xmlns:a14="http://schemas.microsoft.com/office/drawing/2010/main"/>
              </a:ext>
            </a:extLst>
          </a:blip>
          <a:srcRect/>
          <a:stretch>
            <a:fillRect/>
          </a:stretch>
        </p:blipFill>
        <p:spPr bwMode="auto">
          <a:xfrm>
            <a:off x="2771800" y="3861048"/>
            <a:ext cx="2267744" cy="2816424"/>
          </a:xfrm>
          <a:prstGeom prst="rect">
            <a:avLst/>
          </a:prstGeom>
          <a:noFill/>
          <a:ln w="9525">
            <a:noFill/>
            <a:miter lim="800000"/>
            <a:headEnd/>
            <a:tailEnd/>
          </a:ln>
          <a:effectLst>
            <a:softEdge rad="63500"/>
          </a:effectLst>
        </p:spPr>
      </p:pic>
      <p:pic>
        <p:nvPicPr>
          <p:cNvPr id="10" name="Picture 4" descr="20151102_122101"/>
          <p:cNvPicPr>
            <a:picLocks noChangeAspect="1" noChangeArrowheads="1"/>
          </p:cNvPicPr>
          <p:nvPr/>
        </p:nvPicPr>
        <p:blipFill>
          <a:blip r:embed="rId7" cstate="print"/>
          <a:srcRect/>
          <a:stretch>
            <a:fillRect/>
          </a:stretch>
        </p:blipFill>
        <p:spPr bwMode="auto">
          <a:xfrm>
            <a:off x="5868144" y="1268760"/>
            <a:ext cx="1907704" cy="2543605"/>
          </a:xfrm>
          <a:prstGeom prst="rect">
            <a:avLst/>
          </a:prstGeom>
          <a:noFill/>
          <a:effectLst>
            <a:softEdge rad="63500"/>
          </a:effectLst>
        </p:spPr>
      </p:pic>
      <p:pic>
        <p:nvPicPr>
          <p:cNvPr id="12" name="Slika 11" descr="C:\Users\MsHELENA\Pictures\PROJEKT EKO ŠOLA HRANA 2015\101_8660.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2555776" y="1628800"/>
            <a:ext cx="3155627" cy="2143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619672" y="260648"/>
            <a:ext cx="7344816" cy="1569660"/>
          </a:xfrm>
          <a:prstGeom prst="rect">
            <a:avLst/>
          </a:prstGeom>
        </p:spPr>
        <p:txBody>
          <a:bodyPr wrap="square">
            <a:spAutoFit/>
          </a:bodyPr>
          <a:lstStyle/>
          <a:p>
            <a:r>
              <a:rPr lang="sl-SI" sz="2400" dirty="0">
                <a:latin typeface="Cambria" pitchFamily="18" charset="0"/>
              </a:rPr>
              <a:t>Otroci, učenci in dijaki, so pri pouku raziskovali recikliranje še neoporečne hrane ( kruh, pire krompir, višek jabolk …). Zaradi togih pravil in zakonov je doniranje na mnogih ustanovah </a:t>
            </a:r>
            <a:r>
              <a:rPr lang="sl-SI" sz="2400" dirty="0" err="1" smtClean="0">
                <a:latin typeface="Cambria" pitchFamily="18" charset="0"/>
              </a:rPr>
              <a:t>otežkočeno</a:t>
            </a:r>
            <a:r>
              <a:rPr lang="sl-SI" sz="2400" dirty="0">
                <a:latin typeface="Cambria" pitchFamily="18" charset="0"/>
              </a:rPr>
              <a:t>. </a:t>
            </a: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8" name="Picture 4" descr="12211989_946169298798027_1801446835_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96136" y="1988839"/>
            <a:ext cx="3024336" cy="2268252"/>
          </a:xfrm>
          <a:prstGeom prst="rect">
            <a:avLst/>
          </a:prstGeom>
          <a:noFill/>
          <a:effectLst>
            <a:softEdge rad="63500"/>
          </a:effectLst>
        </p:spPr>
      </p:pic>
      <p:pic>
        <p:nvPicPr>
          <p:cNvPr id="9" name="Picture 2" descr="F:\delavnice in plakati 22.10.15\DSC_0264.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51720" y="4077072"/>
            <a:ext cx="3658631" cy="2449422"/>
          </a:xfrm>
          <a:prstGeom prst="rect">
            <a:avLst/>
          </a:prstGeom>
          <a:noFill/>
          <a:effectLst>
            <a:softEdge rad="63500"/>
          </a:effectLst>
        </p:spPr>
      </p:pic>
      <p:pic>
        <p:nvPicPr>
          <p:cNvPr id="11" name="Slika 10" descr="C:\Users\marko\Desktop\Poročila 14-15 lidl\Za Dunjo\Ostalo\ob riniži1.jpg"/>
          <p:cNvPicPr/>
          <p:nvPr/>
        </p:nvPicPr>
        <p:blipFill>
          <a:blip r:embed="rId7" cstate="print"/>
          <a:srcRect/>
          <a:stretch>
            <a:fillRect/>
          </a:stretch>
        </p:blipFill>
        <p:spPr bwMode="auto">
          <a:xfrm>
            <a:off x="2771800" y="1988840"/>
            <a:ext cx="2880321" cy="2034034"/>
          </a:xfrm>
          <a:prstGeom prst="rect">
            <a:avLst/>
          </a:prstGeom>
          <a:noFill/>
          <a:ln w="9525">
            <a:noFill/>
            <a:miter lim="800000"/>
            <a:headEnd/>
            <a:tailEnd/>
          </a:ln>
          <a:effectLst>
            <a:softEdge rad="63500"/>
          </a:effectLst>
        </p:spPr>
      </p:pic>
      <p:pic>
        <p:nvPicPr>
          <p:cNvPr id="12" name="Picture 2" descr="C:\Documents and Settings\zbornica\Desktop\ekotržnica 2015\IMG_4361.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96136" y="4293096"/>
            <a:ext cx="2952328" cy="221424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547664" y="332656"/>
            <a:ext cx="73448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Šole in vrtci, ki so uvedli degustacijo jedi poročajo o občutnem zmanjšanju količin zavržene hrane. Učenci namreč na ta način spoznavajo nove okuse in kasneje točno vedo, kaj dobijo na krožniku.</a:t>
            </a:r>
            <a:endParaRPr kumimoji="0" lang="sl-SI" sz="2400" b="0" i="0" u="none" strike="noStrike" cap="none" normalizeH="0" baseline="0" dirty="0" smtClean="0">
              <a:ln>
                <a:noFill/>
              </a:ln>
              <a:solidFill>
                <a:schemeClr val="tx1"/>
              </a:solidFill>
              <a:effectLst/>
              <a:latin typeface="Cambria" pitchFamily="18" charset="0"/>
              <a:cs typeface="Arial" pitchFamily="34" charset="0"/>
            </a:endParaRP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8" name="Picture 4" descr="F:\prehrana\DSC_0033.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60032" y="4365104"/>
            <a:ext cx="3456384" cy="228929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Content Placeholder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200000">
            <a:off x="1792725" y="3471972"/>
            <a:ext cx="3817414" cy="2147295"/>
          </a:xfrm>
          <a:prstGeom prst="rect">
            <a:avLst/>
          </a:prstGeom>
          <a:effectLst>
            <a:softEdge rad="63500"/>
          </a:effectLst>
        </p:spPr>
      </p:pic>
      <p:pic>
        <p:nvPicPr>
          <p:cNvPr id="10" name="Slika 9" descr="C:\Users\marko\Desktop\Poročila 14-15 lidl\Za Dunjo\Ostalo\oš murska sob 2.jpg"/>
          <p:cNvPicPr/>
          <p:nvPr/>
        </p:nvPicPr>
        <p:blipFill>
          <a:blip r:embed="rId7" cstate="print"/>
          <a:srcRect/>
          <a:stretch>
            <a:fillRect/>
          </a:stretch>
        </p:blipFill>
        <p:spPr bwMode="auto">
          <a:xfrm>
            <a:off x="4860032" y="2204864"/>
            <a:ext cx="3456384" cy="2088232"/>
          </a:xfrm>
          <a:prstGeom prst="rect">
            <a:avLst/>
          </a:prstGeom>
          <a:noFill/>
          <a:ln w="9525">
            <a:noFill/>
            <a:miter lim="800000"/>
            <a:headEnd/>
            <a:tailEnd/>
          </a:ln>
          <a:effectLst>
            <a:softEdge rad="63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835696" y="404664"/>
            <a:ext cx="69127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Prišli smo do spoznanja, da več ko govorimo o zavrženi hrani, več naredimo za izboljšanje, kajti če smo o tem tiho, se učenci sploh ne zavedajo da je to problem. </a:t>
            </a:r>
            <a:endParaRPr kumimoji="0" lang="sl-SI" sz="2400" b="0" i="0" u="none" strike="noStrike" cap="none" normalizeH="0" baseline="0" dirty="0" smtClean="0">
              <a:ln>
                <a:noFill/>
              </a:ln>
              <a:solidFill>
                <a:schemeClr val="tx1"/>
              </a:solidFill>
              <a:effectLst/>
              <a:latin typeface="Cambria" pitchFamily="18" charset="0"/>
              <a:cs typeface="Arial" pitchFamily="34" charset="0"/>
            </a:endParaRP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9" name="Slika 8" descr="F:\delavnice in plakati 22.10.15\DSC_0267.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2555776" y="4365104"/>
            <a:ext cx="3503488" cy="2320677"/>
          </a:xfrm>
          <a:prstGeom prst="rect">
            <a:avLst/>
          </a:prstGeom>
          <a:noFill/>
          <a:effectLst>
            <a:softEdge rad="63500"/>
          </a:effectLst>
        </p:spPr>
      </p:pic>
      <p:pic>
        <p:nvPicPr>
          <p:cNvPr id="10" name="Slika 9" descr="C:\Users\marko\Desktop\Poročila 14-15 lidl\Za Dunjo\Ostalo\oš murska sob3.jpg"/>
          <p:cNvPicPr/>
          <p:nvPr/>
        </p:nvPicPr>
        <p:blipFill>
          <a:blip r:embed="rId6" cstate="print"/>
          <a:srcRect/>
          <a:stretch>
            <a:fillRect/>
          </a:stretch>
        </p:blipFill>
        <p:spPr bwMode="auto">
          <a:xfrm>
            <a:off x="2771800" y="2132856"/>
            <a:ext cx="3131815" cy="2089150"/>
          </a:xfrm>
          <a:prstGeom prst="rect">
            <a:avLst/>
          </a:prstGeom>
          <a:noFill/>
          <a:ln w="9525">
            <a:noFill/>
            <a:miter lim="800000"/>
            <a:headEnd/>
            <a:tailEnd/>
          </a:ln>
          <a:effectLst>
            <a:softEdge rad="63500"/>
          </a:effectLst>
        </p:spPr>
      </p:pic>
      <p:pic>
        <p:nvPicPr>
          <p:cNvPr id="11" name="Slika 10" descr="C:\Users\marko\Desktop\Poročila 14-15 lidl\Za Dunjo\Ostalo\OŠ Miren2.jpg"/>
          <p:cNvPicPr/>
          <p:nvPr/>
        </p:nvPicPr>
        <p:blipFill>
          <a:blip r:embed="rId7" cstate="print">
            <a:lum contrast="10000"/>
          </a:blip>
          <a:srcRect/>
          <a:stretch>
            <a:fillRect/>
          </a:stretch>
        </p:blipFill>
        <p:spPr bwMode="auto">
          <a:xfrm>
            <a:off x="6156176" y="4437112"/>
            <a:ext cx="2737991" cy="2139950"/>
          </a:xfrm>
          <a:prstGeom prst="rect">
            <a:avLst/>
          </a:prstGeom>
          <a:noFill/>
          <a:ln w="9525">
            <a:noFill/>
            <a:miter lim="800000"/>
            <a:headEnd/>
            <a:tailEnd/>
          </a:ln>
          <a:effectLst>
            <a:softEdge rad="63500"/>
          </a:effectLst>
        </p:spPr>
      </p:pic>
      <p:pic>
        <p:nvPicPr>
          <p:cNvPr id="12" name="Slika 11" descr="C:\Users\MsHELENA\Pictures\POLIGON IN RAZS SEP 2015\102_0787.JPG"/>
          <p:cNvPicPr/>
          <p:nvPr/>
        </p:nvPicPr>
        <p:blipFill>
          <a:blip r:embed="rId8" cstate="print">
            <a:lum bright="6000" contrast="-6000"/>
            <a:extLst>
              <a:ext uri="{28A0092B-C50C-407E-A947-70E740481C1C}">
                <a14:useLocalDpi xmlns:a14="http://schemas.microsoft.com/office/drawing/2010/main" val="0"/>
              </a:ext>
            </a:extLst>
          </a:blip>
          <a:srcRect/>
          <a:stretch>
            <a:fillRect/>
          </a:stretch>
        </p:blipFill>
        <p:spPr bwMode="auto">
          <a:xfrm>
            <a:off x="6012160" y="1700808"/>
            <a:ext cx="1833190" cy="26100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 name="Slika 12" descr="C:\Users\marko\Desktop\Poročila 14-15 lidl\Za Dunjo\Ostalo\oš murska sob3.jpg"/>
          <p:cNvPicPr/>
          <p:nvPr/>
        </p:nvPicPr>
        <p:blipFill>
          <a:blip r:embed="rId6" cstate="print"/>
          <a:srcRect/>
          <a:stretch>
            <a:fillRect/>
          </a:stretch>
        </p:blipFill>
        <p:spPr bwMode="auto">
          <a:xfrm>
            <a:off x="2771799" y="2132856"/>
            <a:ext cx="3131815" cy="2089150"/>
          </a:xfrm>
          <a:prstGeom prst="rect">
            <a:avLst/>
          </a:prstGeom>
          <a:noFill/>
          <a:ln w="9525">
            <a:noFill/>
            <a:miter lim="800000"/>
            <a:headEnd/>
            <a:tailEnd/>
          </a:ln>
          <a:effectLst>
            <a:softEdge rad="63500"/>
          </a:effectLst>
        </p:spPr>
      </p:pic>
      <p:pic>
        <p:nvPicPr>
          <p:cNvPr id="14" name="Slika 13" descr="C:\Users\marko\Desktop\Poročila 14-15 lidl\Za Dunjo\Ostalo\OŠ Miren2.jpg"/>
          <p:cNvPicPr/>
          <p:nvPr/>
        </p:nvPicPr>
        <p:blipFill>
          <a:blip r:embed="rId7" cstate="print">
            <a:lum contrast="10000"/>
          </a:blip>
          <a:srcRect/>
          <a:stretch>
            <a:fillRect/>
          </a:stretch>
        </p:blipFill>
        <p:spPr bwMode="auto">
          <a:xfrm>
            <a:off x="6156175" y="4437112"/>
            <a:ext cx="2737991" cy="2139950"/>
          </a:xfrm>
          <a:prstGeom prst="rect">
            <a:avLst/>
          </a:prstGeom>
          <a:noFill/>
          <a:ln w="9525">
            <a:noFill/>
            <a:miter lim="800000"/>
            <a:headEnd/>
            <a:tailEnd/>
          </a:ln>
          <a:effectLst>
            <a:softEdge rad="63500"/>
          </a:effectLst>
        </p:spPr>
      </p:pic>
      <p:pic>
        <p:nvPicPr>
          <p:cNvPr id="15" name="Slika 14" descr="C:\Users\MsHELENA\Pictures\POLIGON IN RAZS SEP 2015\102_0787.JPG"/>
          <p:cNvPicPr/>
          <p:nvPr/>
        </p:nvPicPr>
        <p:blipFill>
          <a:blip r:embed="rId8" cstate="print">
            <a:lum bright="6000" contrast="-6000"/>
            <a:extLst>
              <a:ext uri="{28A0092B-C50C-407E-A947-70E740481C1C}">
                <a14:useLocalDpi xmlns:a14="http://schemas.microsoft.com/office/drawing/2010/main"/>
              </a:ext>
            </a:extLst>
          </a:blip>
          <a:srcRect/>
          <a:stretch>
            <a:fillRect/>
          </a:stretch>
        </p:blipFill>
        <p:spPr bwMode="auto">
          <a:xfrm>
            <a:off x="6012159" y="1700808"/>
            <a:ext cx="1833190" cy="26100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547664" y="188640"/>
            <a:ext cx="7344816" cy="1200329"/>
          </a:xfrm>
          <a:prstGeom prst="rect">
            <a:avLst/>
          </a:prstGeom>
        </p:spPr>
        <p:txBody>
          <a:bodyPr wrap="square">
            <a:spAutoFit/>
          </a:bodyPr>
          <a:lstStyle/>
          <a:p>
            <a:r>
              <a:rPr lang="sl-SI" sz="2400" dirty="0">
                <a:latin typeface="Cambria" pitchFamily="18" charset="0"/>
              </a:rPr>
              <a:t>Količina odpadkov hrane na sodelujočih šolah in vrtcih se počasi zmanjšuje, kar kažejo tudi podatki. Jedilniki so se po ocenah ustanov od začetka projekta izboljšali.</a:t>
            </a: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24577" name="Picture 1"/>
          <p:cNvPicPr>
            <a:picLocks noChangeAspect="1" noChangeArrowheads="1"/>
          </p:cNvPicPr>
          <p:nvPr/>
        </p:nvPicPr>
        <p:blipFill>
          <a:blip r:embed="rId5" cstate="print"/>
          <a:srcRect/>
          <a:stretch>
            <a:fillRect/>
          </a:stretch>
        </p:blipFill>
        <p:spPr bwMode="auto">
          <a:xfrm>
            <a:off x="2267744" y="2060848"/>
            <a:ext cx="4105910" cy="2698885"/>
          </a:xfrm>
          <a:prstGeom prst="rect">
            <a:avLst/>
          </a:prstGeom>
          <a:noFill/>
          <a:ln w="9525">
            <a:noFill/>
            <a:miter lim="800000"/>
            <a:headEnd/>
            <a:tailEnd/>
          </a:ln>
          <a:effectLst>
            <a:softEdge rad="63500"/>
          </a:effectLst>
        </p:spPr>
      </p:pic>
      <p:pic>
        <p:nvPicPr>
          <p:cNvPr id="8" name="Slika 7" descr="C:\Users\MsHELENA\Pictures\POLIGON IN RAZS SEP 2015\102_1153.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6444208" y="1484784"/>
            <a:ext cx="2016224" cy="2736304"/>
          </a:xfrm>
          <a:prstGeom prst="rect">
            <a:avLst/>
          </a:prstGeom>
          <a:noFill/>
          <a:ln>
            <a:noFill/>
          </a:ln>
          <a:effectLst>
            <a:softEdge rad="63500"/>
          </a:effectLst>
        </p:spPr>
      </p:pic>
      <p:pic>
        <p:nvPicPr>
          <p:cNvPr id="10" name="Picture 4" descr="F:\delavnice in plakati 22.10.15\DSC_0237.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164288" y="4221088"/>
            <a:ext cx="1642944" cy="2410692"/>
          </a:xfrm>
          <a:prstGeom prst="rect">
            <a:avLst/>
          </a:prstGeom>
          <a:noFill/>
          <a:effectLst>
            <a:softEdge rad="63500"/>
          </a:effectLst>
        </p:spPr>
      </p:pic>
      <p:pic>
        <p:nvPicPr>
          <p:cNvPr id="24578" name="Picture 2"/>
          <p:cNvPicPr>
            <a:picLocks noChangeAspect="1" noChangeArrowheads="1"/>
          </p:cNvPicPr>
          <p:nvPr/>
        </p:nvPicPr>
        <p:blipFill>
          <a:blip r:embed="rId8" cstate="print"/>
          <a:srcRect/>
          <a:stretch>
            <a:fillRect/>
          </a:stretch>
        </p:blipFill>
        <p:spPr bwMode="auto">
          <a:xfrm>
            <a:off x="5220072" y="4869160"/>
            <a:ext cx="1923489" cy="1728192"/>
          </a:xfrm>
          <a:prstGeom prst="rect">
            <a:avLst/>
          </a:prstGeom>
          <a:noFill/>
          <a:ln w="9525">
            <a:noFill/>
            <a:miter lim="800000"/>
            <a:headEnd/>
            <a:tailEnd/>
          </a:ln>
          <a:effectLst>
            <a:softEdge rad="63500"/>
          </a:effectLst>
        </p:spPr>
      </p:pic>
      <p:pic>
        <p:nvPicPr>
          <p:cNvPr id="12" name="Slika 1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55776" y="4869160"/>
            <a:ext cx="2578176" cy="1707623"/>
          </a:xfrm>
          <a:prstGeom prst="rect">
            <a:avLst/>
          </a:prstGeom>
          <a:effectLst>
            <a:softEdge rad="63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331640" y="332656"/>
            <a:ext cx="7488832" cy="1569660"/>
          </a:xfrm>
          <a:prstGeom prst="rect">
            <a:avLst/>
          </a:prstGeom>
        </p:spPr>
        <p:txBody>
          <a:bodyPr wrap="square">
            <a:spAutoFit/>
          </a:bodyPr>
          <a:lstStyle/>
          <a:p>
            <a:r>
              <a:rPr lang="sl-SI" sz="2400" dirty="0"/>
              <a:t>Ustanove ugotavljajo, da bi moral projekt trajati dlje časa in da so naredile šele prvi korak k zadanemu cilju. Večina se je odločila projekt nadaljevati tudi v novem šolskem letu.</a:t>
            </a: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8" name="Slika 7"/>
          <p:cNvPicPr/>
          <p:nvPr/>
        </p:nvPicPr>
        <p:blipFill>
          <a:blip r:embed="rId5" cstate="print">
            <a:extLst>
              <a:ext uri="{28A0092B-C50C-407E-A947-70E740481C1C}">
                <a14:useLocalDpi xmlns:a14="http://schemas.microsoft.com/office/drawing/2010/main"/>
              </a:ext>
            </a:extLst>
          </a:blip>
          <a:stretch>
            <a:fillRect/>
          </a:stretch>
        </p:blipFill>
        <p:spPr>
          <a:xfrm>
            <a:off x="5148064" y="1556792"/>
            <a:ext cx="3555876" cy="2658616"/>
          </a:xfrm>
          <a:prstGeom prst="rect">
            <a:avLst/>
          </a:prstGeom>
          <a:effectLst>
            <a:softEdge rad="63500"/>
          </a:effectLst>
        </p:spPr>
      </p:pic>
      <p:pic>
        <p:nvPicPr>
          <p:cNvPr id="9" name="Slika 8" descr="F:\delavnice in plakati 22.10.15\DSC_0243.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1619672" y="4293096"/>
            <a:ext cx="3931542" cy="2333252"/>
          </a:xfrm>
          <a:prstGeom prst="rect">
            <a:avLst/>
          </a:prstGeom>
          <a:noFill/>
          <a:effectLst>
            <a:softEdge rad="63500"/>
          </a:effectLst>
        </p:spPr>
      </p:pic>
      <p:pic>
        <p:nvPicPr>
          <p:cNvPr id="10" name="Slika 9" descr="C:\Users\marko\Desktop\Poročila 14-15 lidl\Za Dunjo\2.mesta\Vrtec Zala OŠ Ivana Tavčarja\z4.jpg"/>
          <p:cNvPicPr/>
          <p:nvPr/>
        </p:nvPicPr>
        <p:blipFill>
          <a:blip r:embed="rId7" cstate="print"/>
          <a:srcRect/>
          <a:stretch>
            <a:fillRect/>
          </a:stretch>
        </p:blipFill>
        <p:spPr bwMode="auto">
          <a:xfrm>
            <a:off x="2843808" y="1556792"/>
            <a:ext cx="2160240" cy="2592288"/>
          </a:xfrm>
          <a:prstGeom prst="rect">
            <a:avLst/>
          </a:prstGeom>
          <a:noFill/>
          <a:ln w="9525">
            <a:noFill/>
            <a:miter lim="800000"/>
            <a:headEnd/>
            <a:tailEnd/>
          </a:ln>
          <a:effectLst>
            <a:softEdge rad="63500"/>
          </a:effectLst>
        </p:spPr>
      </p:pic>
      <p:pic>
        <p:nvPicPr>
          <p:cNvPr id="11" name="Picture 2" descr="F:\naravoslovni dan\DSC_0444.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52120" y="4365104"/>
            <a:ext cx="3228404" cy="2161389"/>
          </a:xfrm>
          <a:prstGeom prst="rect">
            <a:avLst/>
          </a:prstGeom>
          <a:noFill/>
          <a:effectLst>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95536" y="153888"/>
            <a:ext cx="828092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»Projekt Hrana ni za tjavendan je bil vsekakor dobrodošla sprememba v šoli. Vsi skupaj – učenci, učitelji, kuharice smo se veliko naučili, spoznali nove načine in pristope, kako našo hrano še izboljšati ter posledično zmanjšati količino odpadkov.</a:t>
            </a:r>
            <a:r>
              <a:rPr kumimoji="0" lang="sl-SI" sz="2000" b="0" i="1"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Cilje, ki smo si jih zadali ob začetku projekta smo uresničili. Zastavili pa smo si že nekaj novih, kar pomeni, da bomo nadaljevali z dejavnostmi in našim delom.« </a:t>
            </a: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 Tivadar, OŠ I. Murska Sobota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»Menim, da se na šolah trudimo, da učencem ponudimo zdravo prehrano in da bi bilo zavržene hrane čim manj oziroma skoraj nič</a:t>
            </a:r>
            <a:r>
              <a:rPr kumimoji="0" lang="sl-SI" sz="20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Učenci pa imajo različen odnos do hrane. Potrebno bo spremeniti navade otrok in jim privzgojiti pozitiven odnos do hrane, da bi dosegli cilj, da na šolah ne bi bilo zavrže hrane oziroma bi jo bilo čim manj. </a:t>
            </a:r>
            <a:r>
              <a:rPr kumimoji="0" lang="sl-SI" sz="20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HRANA NI ZA V KOŠ.« </a:t>
            </a: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 Ficko Sapač, OŠ Puconci</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p:txBody>
      </p:sp>
      <p:pic>
        <p:nvPicPr>
          <p:cNvPr id="3" name="Picture 5" descr="F:\prehrana\DSC_005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43808" y="4077072"/>
            <a:ext cx="1728192" cy="260923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4" descr="https://lh3.googleusercontent.com/-Q0872Gw1aiM/VgfX6tlKXBI/AAAAAAAABO0/tG3EY6lnJFo/s720-Ic42/DSC_831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6016" y="4653136"/>
            <a:ext cx="3015591" cy="20062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1520" y="260648"/>
            <a:ext cx="85689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Mnenje učencev OŠ Gorjupa Kostanjevica na Krki:</a:t>
            </a:r>
          </a:p>
          <a:p>
            <a:pPr marL="0" marR="0" lvl="0" indent="0" algn="just" defTabSz="914400" rtl="0" eaLnBrk="1" fontAlgn="base" latinLnBrk="0" hangingPunct="1">
              <a:lnSpc>
                <a:spcPct val="100000"/>
              </a:lnSpc>
              <a:spcBef>
                <a:spcPct val="0"/>
              </a:spcBef>
              <a:spcAft>
                <a:spcPct val="0"/>
              </a:spcAft>
              <a:buClrTx/>
              <a:buSzTx/>
              <a:buFontTx/>
              <a:buNone/>
              <a:tabLst>
                <a:tab pos="581025" algn="l"/>
              </a:tabLst>
            </a:pP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Lst>
            </a:pP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»Všeč mi je bilo, ker smo videli, da dajejo kuharice dobro hrano in da smo dejansko nekaj naredili.«</a:t>
            </a:r>
          </a:p>
          <a:p>
            <a:pPr marL="0" marR="0" lvl="0" indent="0" algn="just" defTabSz="914400" rtl="0" eaLnBrk="0" fontAlgn="base" latinLnBrk="0" hangingPunct="0">
              <a:lnSpc>
                <a:spcPct val="100000"/>
              </a:lnSpc>
              <a:spcBef>
                <a:spcPct val="0"/>
              </a:spcBef>
              <a:spcAft>
                <a:spcPct val="0"/>
              </a:spcAft>
              <a:buClrTx/>
              <a:buSzTx/>
              <a:buFontTx/>
              <a:buNone/>
              <a:tabLst>
                <a:tab pos="581025" algn="l"/>
              </a:tabLst>
            </a:pP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Lst>
            </a:pP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»Všeč mi je bilo, ker sem vedel, koliko sem pojedel. Zavedal sem se iz katere države prihaja hrana , ki jo jem.«</a:t>
            </a:r>
          </a:p>
          <a:p>
            <a:pPr marL="0" marR="0" lvl="0" indent="0" algn="just" defTabSz="914400" rtl="0" eaLnBrk="0" fontAlgn="base" latinLnBrk="0" hangingPunct="0">
              <a:lnSpc>
                <a:spcPct val="100000"/>
              </a:lnSpc>
              <a:spcBef>
                <a:spcPct val="0"/>
              </a:spcBef>
              <a:spcAft>
                <a:spcPct val="0"/>
              </a:spcAft>
              <a:buClrTx/>
              <a:buSzTx/>
              <a:buFontTx/>
              <a:buNone/>
              <a:tabLst>
                <a:tab pos="581025" algn="l"/>
              </a:tabLst>
            </a:pP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Lst>
            </a:pPr>
            <a:r>
              <a:rPr kumimoji="0" lang="sl-SI" sz="20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»Pri tem projektu mi je bilo všeč, ko smo delali naloge in našli skupno rešitev.«</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p:txBody>
      </p:sp>
      <p:pic>
        <p:nvPicPr>
          <p:cNvPr id="3" name="Slika 2" descr="C:\Users\Martina  Perašin\Desktop\EKO\HRANA NI ZA TJAVENDAN\20151022_0831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429000"/>
            <a:ext cx="2771800" cy="2003301"/>
          </a:xfrm>
          <a:prstGeom prst="rect">
            <a:avLst/>
          </a:prstGeom>
          <a:noFill/>
          <a:ln>
            <a:noFill/>
          </a:ln>
          <a:effectLst>
            <a:softEdge rad="63500"/>
          </a:effectLst>
        </p:spPr>
      </p:pic>
      <p:pic>
        <p:nvPicPr>
          <p:cNvPr id="4" name="Slika 3" descr="C:\Users\Martina  Perašin\Desktop\EKO\HRANA NI ZA TJAVENDAN\20151022_092444.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6156176" y="3429000"/>
            <a:ext cx="2785492" cy="2088232"/>
          </a:xfrm>
          <a:prstGeom prst="rect">
            <a:avLst/>
          </a:prstGeom>
          <a:noFill/>
          <a:ln>
            <a:noFill/>
          </a:ln>
          <a:effectLst>
            <a:softEdge rad="63500"/>
          </a:effectLst>
        </p:spPr>
      </p:pic>
      <p:pic>
        <p:nvPicPr>
          <p:cNvPr id="5" name="Slika 4" descr="C:\Users\Martina  Perašin\Desktop\EKO\HRANA NI ZA TJAVENDAN\bioloki odpadk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725144"/>
            <a:ext cx="2626952" cy="1757663"/>
          </a:xfrm>
          <a:prstGeom prst="rect">
            <a:avLst/>
          </a:prstGeom>
          <a:noFill/>
          <a:ln>
            <a:noFill/>
          </a:ln>
          <a:effectLst>
            <a:softEdge rad="63500"/>
          </a:effectLst>
        </p:spPr>
      </p:pic>
      <p:pic>
        <p:nvPicPr>
          <p:cNvPr id="6" name="Slika 5" descr="C:\Users\Martina  Perašin\Desktop\EKO\HRANA NI ZA TJAVENDAN\20151022_083101.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426515" y="3428999"/>
            <a:ext cx="2771800" cy="2003301"/>
          </a:xfrm>
          <a:prstGeom prst="rect">
            <a:avLst/>
          </a:prstGeom>
          <a:noFill/>
          <a:ln>
            <a:noFill/>
          </a:ln>
          <a:effectLst>
            <a:softEdge rad="63500"/>
          </a:effectLst>
        </p:spPr>
      </p:pic>
      <p:pic>
        <p:nvPicPr>
          <p:cNvPr id="7" name="Slika 6" descr="C:\Users\Martina  Perašin\Desktop\EKO\HRANA NI ZA TJAVENDAN\bioloki odpadki.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3450851" y="4725143"/>
            <a:ext cx="2626952" cy="1757663"/>
          </a:xfrm>
          <a:prstGeom prst="rect">
            <a:avLst/>
          </a:prstGeom>
          <a:noFill/>
          <a:ln>
            <a:noFill/>
          </a:ln>
          <a:effectLst>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144463"/>
            <a:ext cx="1511152" cy="6523384"/>
            <a:chOff x="0" y="144463"/>
            <a:chExt cx="1511152" cy="6523384"/>
          </a:xfrm>
        </p:grpSpPr>
        <p:pic>
          <p:nvPicPr>
            <p:cNvPr id="3"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4" name="Pravokotnik 3"/>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5" name="Slika 4"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6" name="Slika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sp>
        <p:nvSpPr>
          <p:cNvPr id="10" name="Pravokotnik 9"/>
          <p:cNvSpPr/>
          <p:nvPr/>
        </p:nvSpPr>
        <p:spPr>
          <a:xfrm>
            <a:off x="1691680" y="260648"/>
            <a:ext cx="7128792" cy="1200329"/>
          </a:xfrm>
          <a:prstGeom prst="rect">
            <a:avLst/>
          </a:prstGeom>
        </p:spPr>
        <p:txBody>
          <a:bodyPr wrap="square">
            <a:spAutoFit/>
          </a:bodyPr>
          <a:lstStyle/>
          <a:p>
            <a:r>
              <a:rPr lang="sl-SI" sz="2400" dirty="0" smtClean="0"/>
              <a:t>V Sloveniji naj bi zavrgli približno </a:t>
            </a:r>
            <a:r>
              <a:rPr lang="sl-SI" sz="2400" b="1" dirty="0" smtClean="0"/>
              <a:t>168.000 ton hrane</a:t>
            </a:r>
            <a:r>
              <a:rPr lang="sl-SI" sz="2400" dirty="0" smtClean="0"/>
              <a:t>, kar pomeni, da letno zavržemo približno 82 kg hrane na prebivalca. </a:t>
            </a:r>
            <a:endParaRPr lang="sl-SI" sz="2400" dirty="0"/>
          </a:p>
        </p:txBody>
      </p:sp>
      <p:sp>
        <p:nvSpPr>
          <p:cNvPr id="11" name="Pravokotnik 10"/>
          <p:cNvSpPr/>
          <p:nvPr/>
        </p:nvSpPr>
        <p:spPr>
          <a:xfrm>
            <a:off x="1763688" y="1628800"/>
            <a:ext cx="6984776" cy="3046988"/>
          </a:xfrm>
          <a:prstGeom prst="rect">
            <a:avLst/>
          </a:prstGeom>
        </p:spPr>
        <p:txBody>
          <a:bodyPr wrap="square">
            <a:spAutoFit/>
          </a:bodyPr>
          <a:lstStyle/>
          <a:p>
            <a:r>
              <a:rPr lang="sl-SI" sz="2400" dirty="0" smtClean="0"/>
              <a:t>Vsak dan v slovenskih vrtcih, osnovnih in srednjih šolah nahranijo preko </a:t>
            </a:r>
            <a:r>
              <a:rPr lang="sl-SI" sz="2400" b="1" dirty="0" smtClean="0"/>
              <a:t>320.000 otrok, učencev in dijakov</a:t>
            </a:r>
            <a:r>
              <a:rPr lang="sl-SI" sz="2400" dirty="0" smtClean="0"/>
              <a:t>. V vrtcih in šolah se dnevno pripravi več kot </a:t>
            </a:r>
            <a:r>
              <a:rPr lang="sl-SI" sz="2400" b="1" dirty="0" smtClean="0"/>
              <a:t>630.000 različnih prehranskih obroko</a:t>
            </a:r>
            <a:r>
              <a:rPr lang="sl-SI" sz="2400" dirty="0" smtClean="0"/>
              <a:t>v, na osnovi pripravljenih obrokov se za potrebe šolske prehrane v šolskem letu nabavi za več kot </a:t>
            </a:r>
            <a:r>
              <a:rPr lang="sl-SI" sz="2400" b="1" dirty="0" smtClean="0"/>
              <a:t>110 milijonov EUR hrane</a:t>
            </a:r>
            <a:r>
              <a:rPr lang="sl-SI" sz="2400" dirty="0" smtClean="0"/>
              <a:t>. Za odvoz odpadne hrane naj bi šole in vrtci porabili </a:t>
            </a:r>
            <a:r>
              <a:rPr lang="sl-SI" sz="2400" b="1" dirty="0" smtClean="0"/>
              <a:t>tri do štiri milijone EUR letno</a:t>
            </a:r>
            <a:r>
              <a:rPr lang="sl-SI" sz="2400" dirty="0" smtClean="0"/>
              <a:t>.</a:t>
            </a:r>
            <a:endParaRPr lang="sl-SI"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835696" y="250776"/>
            <a:ext cx="702027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Na ustanovah menijo, da na količino zavržene hrane vplivajo naslednji </a:t>
            </a:r>
            <a:r>
              <a:rPr kumimoji="0" lang="sl-SI"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dejavniki</a:t>
            </a: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tab pos="809625" algn="l"/>
              </a:tabLst>
            </a:pP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lvl="0" algn="just" eaLnBrk="0" fontAlgn="base" hangingPunct="0">
              <a:spcBef>
                <a:spcPct val="0"/>
              </a:spcBef>
              <a:spcAft>
                <a:spcPct val="0"/>
              </a:spcAft>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lang="sl-SI" sz="2000" b="1" dirty="0" smtClean="0">
                <a:latin typeface="Cambria" pitchFamily="18" charset="0"/>
                <a:ea typeface="Calibri" pitchFamily="34" charset="0"/>
                <a:cs typeface="Times New Roman" pitchFamily="18" charset="0"/>
              </a:rPr>
              <a:t>navade</a:t>
            </a:r>
            <a:r>
              <a:rPr lang="sl-SI" sz="2000" dirty="0" smtClean="0">
                <a:latin typeface="Cambria" pitchFamily="18" charset="0"/>
                <a:ea typeface="Calibri" pitchFamily="34" charset="0"/>
                <a:cs typeface="Times New Roman" pitchFamily="18" charset="0"/>
              </a:rPr>
              <a:t>, </a:t>
            </a:r>
            <a:endPar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lvl="0" algn="just" eaLnBrk="0" fontAlgn="base" hangingPunct="0">
              <a:spcBef>
                <a:spcPct val="0"/>
              </a:spcBef>
              <a:spcAft>
                <a:spcPct val="0"/>
              </a:spcAft>
              <a:buFontTx/>
              <a:buChar char="•"/>
              <a:tabLst>
                <a:tab pos="809625" algn="l"/>
              </a:tabLst>
            </a:pPr>
            <a:r>
              <a:rPr lang="sl-SI" sz="2000" dirty="0" smtClean="0">
                <a:latin typeface="Cambria" pitchFamily="18" charset="0"/>
                <a:ea typeface="Calibri" pitchFamily="34" charset="0"/>
                <a:cs typeface="Times New Roman" pitchFamily="18" charset="0"/>
              </a:rPr>
              <a:t> </a:t>
            </a: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učenci niso dovolj lačni,</a:t>
            </a: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lang="sl-SI" sz="2000" dirty="0">
                <a:latin typeface="Cambria" pitchFamily="18" charset="0"/>
                <a:cs typeface="Times New Roman" pitchFamily="18" charset="0"/>
              </a:rPr>
              <a:t> </a:t>
            </a:r>
            <a:r>
              <a:rPr lang="sl-SI" sz="2000" dirty="0" smtClean="0">
                <a:latin typeface="Cambria" pitchFamily="18" charset="0"/>
                <a:cs typeface="Times New Roman" pitchFamily="18" charset="0"/>
              </a:rPr>
              <a:t>velikost porcij,</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ne marajo določene hrane,</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v kuhinji težko skuhajo točno količino hrane,</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nenaden izostanek  več učencev,</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uvajanje  novih jedi,</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odnos do hrane doma,</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sl-SI"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vrsta hrane</a:t>
            </a: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okus pripravljene hrane,</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dejavnosti učenca oziroma njihovo dnevno počutje,</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vpliv sovrstnikov (npr. deklica ali deček, ki ima močnejši karakter v razredu, reče, da je ta hrana zanič, jo tudi drugi, ali pa vsaj velika večina, ne bo jedla),</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09625" algn="l"/>
              </a:tabLst>
            </a:pPr>
            <a:r>
              <a:rPr kumimoji="0" lang="sl-SI"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ustanove opažajo, da učenci ne jedo kosila po kakšnem športnem dnevu, saj imajo vedno s seboj svoje sendviče in še posebej sladkarije in sladke pijače.</a:t>
            </a:r>
            <a:endParaRPr kumimoji="0" lang="sl-SI" sz="2000" b="0" i="0" u="none" strike="noStrike" cap="none" normalizeH="0" baseline="0" dirty="0" smtClean="0">
              <a:ln>
                <a:noFill/>
              </a:ln>
              <a:solidFill>
                <a:schemeClr val="tx1"/>
              </a:solidFill>
              <a:effectLst/>
              <a:latin typeface="Cambria" pitchFamily="18" charset="0"/>
              <a:cs typeface="Arial" pitchFamily="34" charset="0"/>
            </a:endParaRP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619672" y="332656"/>
            <a:ext cx="69847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Mentorji so v poročilih </a:t>
            </a:r>
            <a:r>
              <a:rPr kumimoji="0" lang="sl-SI" sz="2400" b="0" i="0" u="none" strike="noStrike" cap="none" normalizeH="0" baseline="0" dirty="0" smtClean="0">
                <a:ln>
                  <a:noFill/>
                </a:ln>
                <a:solidFill>
                  <a:schemeClr val="tx1"/>
                </a:solidFill>
                <a:effectLst/>
                <a:latin typeface="Cambria" pitchFamily="18" charset="0"/>
                <a:ea typeface="Calibri" pitchFamily="34" charset="0"/>
                <a:cs typeface="Narkisim" pitchFamily="34" charset="-79"/>
              </a:rPr>
              <a:t>poročali, da učenci na ustanovah največkrat zavržejo sveže sadje in zelenjavo, krompir, ribe, meso (predvsem večje kose npr. govedine) in kruh.</a:t>
            </a:r>
            <a:endParaRPr kumimoji="0" lang="sl-SI" sz="2400" b="0" i="0" u="none" strike="noStrike" cap="none" normalizeH="0" baseline="0" dirty="0" smtClean="0">
              <a:ln>
                <a:noFill/>
              </a:ln>
              <a:solidFill>
                <a:schemeClr val="tx1"/>
              </a:solidFill>
              <a:effectLst/>
              <a:latin typeface="Cambria" pitchFamily="18" charset="0"/>
              <a:cs typeface="Arial" pitchFamily="34" charset="0"/>
            </a:endParaRP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pic>
        <p:nvPicPr>
          <p:cNvPr id="8" name="Slika 7" descr="C:\Users\marko\Desktop\Poročila 14-15 lidl\Za Dunjo\2.mesta\OŠ Rodica\DSC_0850.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1907704" y="4221088"/>
            <a:ext cx="3312368" cy="2213868"/>
          </a:xfrm>
          <a:prstGeom prst="rect">
            <a:avLst/>
          </a:prstGeom>
          <a:noFill/>
          <a:ln w="9525">
            <a:noFill/>
            <a:miter lim="800000"/>
            <a:headEnd/>
            <a:tailEnd/>
          </a:ln>
          <a:effectLst>
            <a:softEdge rad="63500"/>
          </a:effectLst>
        </p:spPr>
      </p:pic>
      <p:pic>
        <p:nvPicPr>
          <p:cNvPr id="9" name="Slika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08104" y="2060848"/>
            <a:ext cx="3121765" cy="2067663"/>
          </a:xfrm>
          <a:prstGeom prst="rect">
            <a:avLst/>
          </a:prstGeom>
          <a:effectLst>
            <a:softEdge rad="63500"/>
          </a:effectLst>
        </p:spPr>
      </p:pic>
      <p:pic>
        <p:nvPicPr>
          <p:cNvPr id="26626" name="Picture 2" descr="C:\Users\marko\Desktop\Poročila 14-15 lidl\ŠC ŠENTJUR\14Tudi kruh najdemo med zavrženo hrano.jpg"/>
          <p:cNvPicPr>
            <a:picLocks noChangeAspect="1" noChangeArrowheads="1"/>
          </p:cNvPicPr>
          <p:nvPr/>
        </p:nvPicPr>
        <p:blipFill>
          <a:blip r:embed="rId7" cstate="print"/>
          <a:srcRect/>
          <a:stretch>
            <a:fillRect/>
          </a:stretch>
        </p:blipFill>
        <p:spPr bwMode="auto">
          <a:xfrm>
            <a:off x="2771800" y="2204864"/>
            <a:ext cx="2591097" cy="1935320"/>
          </a:xfrm>
          <a:prstGeom prst="rect">
            <a:avLst/>
          </a:prstGeom>
          <a:noFill/>
          <a:effectLst>
            <a:softEdge rad="63500"/>
          </a:effectLst>
        </p:spPr>
      </p:pic>
      <p:pic>
        <p:nvPicPr>
          <p:cNvPr id="11" name="Slika 10"/>
          <p:cNvPicPr>
            <a:picLocks noChangeAspect="1"/>
          </p:cNvPicPr>
          <p:nvPr/>
        </p:nvPicPr>
        <p:blipFill>
          <a:blip r:embed="rId8" cstate="print"/>
          <a:stretch>
            <a:fillRect/>
          </a:stretch>
        </p:blipFill>
        <p:spPr>
          <a:xfrm>
            <a:off x="5364088" y="4221088"/>
            <a:ext cx="1897732" cy="2289930"/>
          </a:xfrm>
          <a:prstGeom prst="rect">
            <a:avLst/>
          </a:prstGeom>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p:cNvGrpSpPr/>
          <p:nvPr/>
        </p:nvGrpSpPr>
        <p:grpSpPr>
          <a:xfrm>
            <a:off x="0" y="144463"/>
            <a:ext cx="1511152" cy="6523384"/>
            <a:chOff x="0" y="144463"/>
            <a:chExt cx="1511152" cy="6523384"/>
          </a:xfrm>
        </p:grpSpPr>
        <p:pic>
          <p:nvPicPr>
            <p:cNvPr id="5"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7" name="Pravokotnik 6"/>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8" name="Slika 7"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9" name="Slika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sp>
        <p:nvSpPr>
          <p:cNvPr id="11" name="Pravokotnik 10"/>
          <p:cNvSpPr/>
          <p:nvPr/>
        </p:nvSpPr>
        <p:spPr>
          <a:xfrm>
            <a:off x="1619672" y="476672"/>
            <a:ext cx="6912768" cy="1200329"/>
          </a:xfrm>
          <a:prstGeom prst="rect">
            <a:avLst/>
          </a:prstGeom>
        </p:spPr>
        <p:txBody>
          <a:bodyPr wrap="square">
            <a:spAutoFit/>
          </a:bodyPr>
          <a:lstStyle/>
          <a:p>
            <a:r>
              <a:rPr lang="sl-SI" sz="2400" dirty="0"/>
              <a:t>Pri </a:t>
            </a:r>
            <a:r>
              <a:rPr lang="sl-SI" sz="2400" b="1" dirty="0"/>
              <a:t>sestavljanju jedilnikov </a:t>
            </a:r>
            <a:r>
              <a:rPr lang="sl-SI" sz="2400" dirty="0"/>
              <a:t>vedno bolj sodelujejo tudi </a:t>
            </a:r>
            <a:r>
              <a:rPr lang="sl-SI" sz="2400" b="1" dirty="0"/>
              <a:t>učenci</a:t>
            </a:r>
            <a:r>
              <a:rPr lang="sl-SI" sz="2400" dirty="0"/>
              <a:t>, ki so </a:t>
            </a:r>
            <a:r>
              <a:rPr lang="sl-SI" sz="2400" dirty="0" smtClean="0"/>
              <a:t>v mnogih ustanovah del </a:t>
            </a:r>
            <a:r>
              <a:rPr lang="sl-SI" sz="2400" dirty="0"/>
              <a:t>šolske komisije za </a:t>
            </a:r>
            <a:r>
              <a:rPr lang="sl-SI" sz="2400" dirty="0" smtClean="0"/>
              <a:t>prehrano.</a:t>
            </a:r>
            <a:endParaRPr lang="sl-SI" sz="2400" dirty="0"/>
          </a:p>
        </p:txBody>
      </p:sp>
      <p:pic>
        <p:nvPicPr>
          <p:cNvPr id="13" name="Slika 12" descr="C:\Users\marko\Desktop\Poročila 14-15 lidl\Za Dunjo\Ostalo\oš murska sob 1.jpg"/>
          <p:cNvPicPr/>
          <p:nvPr/>
        </p:nvPicPr>
        <p:blipFill>
          <a:blip r:embed="rId5" cstate="print"/>
          <a:srcRect/>
          <a:stretch>
            <a:fillRect/>
          </a:stretch>
        </p:blipFill>
        <p:spPr bwMode="auto">
          <a:xfrm>
            <a:off x="4788024" y="3789040"/>
            <a:ext cx="4023345" cy="2857872"/>
          </a:xfrm>
          <a:prstGeom prst="rect">
            <a:avLst/>
          </a:prstGeom>
          <a:noFill/>
          <a:ln w="9525">
            <a:noFill/>
            <a:miter lim="800000"/>
            <a:headEnd/>
            <a:tailEnd/>
          </a:ln>
          <a:effectLst>
            <a:softEdge rad="63500"/>
          </a:effectLst>
        </p:spPr>
      </p:pic>
      <p:pic>
        <p:nvPicPr>
          <p:cNvPr id="14" name="Slika 13" descr="C:\Users\marko\Desktop\Poročila 14-15 lidl\Za Dunjo\Ostalo\oš cankova1.jpg"/>
          <p:cNvPicPr/>
          <p:nvPr/>
        </p:nvPicPr>
        <p:blipFill>
          <a:blip r:embed="rId6" cstate="print"/>
          <a:srcRect/>
          <a:stretch>
            <a:fillRect/>
          </a:stretch>
        </p:blipFill>
        <p:spPr bwMode="auto">
          <a:xfrm>
            <a:off x="2051720" y="2492896"/>
            <a:ext cx="2698229" cy="4064992"/>
          </a:xfrm>
          <a:prstGeom prst="rect">
            <a:avLst/>
          </a:prstGeom>
          <a:noFill/>
          <a:ln w="9525">
            <a:noFill/>
            <a:miter lim="800000"/>
            <a:headEnd/>
            <a:tailEnd/>
          </a:ln>
          <a:effectLst>
            <a:softEdge rad="63500"/>
          </a:effectLst>
        </p:spPr>
      </p:pic>
      <p:pic>
        <p:nvPicPr>
          <p:cNvPr id="15" name="Slika 14" descr="F:\delavnice in plakati 22.10.15\DSC_0241.JPG"/>
          <p:cNvPicPr/>
          <p:nvPr/>
        </p:nvPicPr>
        <p:blipFill>
          <a:blip r:embed="rId7" cstate="print">
            <a:extLst>
              <a:ext uri="{28A0092B-C50C-407E-A947-70E740481C1C}">
                <a14:useLocalDpi xmlns:a14="http://schemas.microsoft.com/office/drawing/2010/main"/>
              </a:ext>
            </a:extLst>
          </a:blip>
          <a:srcRect/>
          <a:stretch>
            <a:fillRect/>
          </a:stretch>
        </p:blipFill>
        <p:spPr bwMode="auto">
          <a:xfrm>
            <a:off x="4788024" y="1412776"/>
            <a:ext cx="3599681" cy="2315716"/>
          </a:xfrm>
          <a:prstGeom prst="rect">
            <a:avLst/>
          </a:prstGeom>
          <a:noFill/>
          <a:effectLst>
            <a:softEdge rad="63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75656" y="188640"/>
            <a:ext cx="7344816" cy="1938992"/>
          </a:xfrm>
          <a:prstGeom prst="rect">
            <a:avLst/>
          </a:prstGeom>
        </p:spPr>
        <p:txBody>
          <a:bodyPr wrap="square">
            <a:spAutoFit/>
          </a:bodyPr>
          <a:lstStyle/>
          <a:p>
            <a:r>
              <a:rPr lang="sl-SI" sz="2400" dirty="0"/>
              <a:t>Za izgled jedilnic so poskrbeli učenci z lepimi ilustracijami, plakati, opozorili, piktogrami, kuharice in kuharji pa s solatnimi bari, pestro izbiro kruha, začimb, veliko izbiro olja in kisa. Vse to pa je pripomoglo tudi k zmanjšanju količine zavržene hrane. </a:t>
            </a: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pic>
        <p:nvPicPr>
          <p:cNvPr id="8" name="Slika 7" descr="C:\Users\marko\Desktop\Poročila 14-15 lidl\Za Dunjo\Ostalo\šc pet1.jpg"/>
          <p:cNvPicPr/>
          <p:nvPr/>
        </p:nvPicPr>
        <p:blipFill>
          <a:blip r:embed="rId5" cstate="print"/>
          <a:srcRect/>
          <a:stretch>
            <a:fillRect/>
          </a:stretch>
        </p:blipFill>
        <p:spPr bwMode="auto">
          <a:xfrm>
            <a:off x="4860032" y="2276872"/>
            <a:ext cx="3180209" cy="2029966"/>
          </a:xfrm>
          <a:prstGeom prst="rect">
            <a:avLst/>
          </a:prstGeom>
          <a:noFill/>
          <a:ln w="9525">
            <a:noFill/>
            <a:miter lim="800000"/>
            <a:headEnd/>
            <a:tailEnd/>
          </a:ln>
          <a:effectLst>
            <a:softEdge rad="63500"/>
          </a:effectLst>
        </p:spPr>
      </p:pic>
      <p:pic>
        <p:nvPicPr>
          <p:cNvPr id="9" name="Slika 8" descr="C:\Users\marko\Desktop\Poročila 14-15 lidl\Za Dunjo\Ostalo\šc pet2.jpg"/>
          <p:cNvPicPr/>
          <p:nvPr/>
        </p:nvPicPr>
        <p:blipFill>
          <a:blip r:embed="rId6" cstate="print"/>
          <a:srcRect/>
          <a:stretch>
            <a:fillRect/>
          </a:stretch>
        </p:blipFill>
        <p:spPr bwMode="auto">
          <a:xfrm>
            <a:off x="2339752" y="2204864"/>
            <a:ext cx="2397497" cy="4376839"/>
          </a:xfrm>
          <a:prstGeom prst="rect">
            <a:avLst/>
          </a:prstGeom>
          <a:noFill/>
          <a:ln w="9525">
            <a:noFill/>
            <a:miter lim="800000"/>
            <a:headEnd/>
            <a:tailEnd/>
          </a:ln>
          <a:effectLst>
            <a:softEdge rad="63500"/>
          </a:effectLst>
        </p:spPr>
      </p:pic>
      <p:pic>
        <p:nvPicPr>
          <p:cNvPr id="10" name="Slika 9"/>
          <p:cNvPicPr/>
          <p:nvPr/>
        </p:nvPicPr>
        <p:blipFill>
          <a:blip r:embed="rId7" cstate="print">
            <a:extLst>
              <a:ext uri="{28A0092B-C50C-407E-A947-70E740481C1C}">
                <a14:useLocalDpi xmlns:a14="http://schemas.microsoft.com/office/drawing/2010/main"/>
              </a:ext>
            </a:extLst>
          </a:blip>
          <a:srcRect/>
          <a:stretch>
            <a:fillRect/>
          </a:stretch>
        </p:blipFill>
        <p:spPr bwMode="auto">
          <a:xfrm>
            <a:off x="4860032" y="4437112"/>
            <a:ext cx="2862094" cy="2219161"/>
          </a:xfrm>
          <a:prstGeom prst="rect">
            <a:avLst/>
          </a:prstGeom>
          <a:noFill/>
          <a:ln w="9525">
            <a:noFill/>
            <a:miter lim="800000"/>
            <a:headEnd/>
            <a:tailEnd/>
          </a:ln>
          <a:effectLst>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547664" y="332656"/>
            <a:ext cx="7272808" cy="830997"/>
          </a:xfrm>
          <a:prstGeom prst="rect">
            <a:avLst/>
          </a:prstGeom>
        </p:spPr>
        <p:txBody>
          <a:bodyPr wrap="square">
            <a:spAutoFit/>
          </a:bodyPr>
          <a:lstStyle/>
          <a:p>
            <a:r>
              <a:rPr lang="sl-SI" sz="2400" dirty="0" smtClean="0"/>
              <a:t>Učenci </a:t>
            </a:r>
            <a:r>
              <a:rPr lang="sl-SI" sz="2400" dirty="0"/>
              <a:t>in otroci, ki si hrano postrežejo sami, le to v veliki količini tudi </a:t>
            </a:r>
            <a:r>
              <a:rPr lang="sl-SI" sz="2400" dirty="0" smtClean="0"/>
              <a:t>pojedo.</a:t>
            </a:r>
            <a:endParaRPr lang="sl-SI" sz="2400" dirty="0"/>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2936"/>
              <a:ext cx="1456184" cy="1428750"/>
            </a:xfrm>
            <a:prstGeom prst="rect">
              <a:avLst/>
            </a:prstGeom>
            <a:noFill/>
            <a:ln>
              <a:noFill/>
            </a:ln>
          </p:spPr>
        </p:pic>
      </p:grpSp>
      <p:pic>
        <p:nvPicPr>
          <p:cNvPr id="8" name="Picture 2" descr="F:\prehrana\DSC_0012.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91680" y="1988840"/>
            <a:ext cx="3004698" cy="45365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Slika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88024" y="1988840"/>
            <a:ext cx="4037458" cy="2275275"/>
          </a:xfrm>
          <a:prstGeom prst="rect">
            <a:avLst/>
          </a:prstGeom>
          <a:effectLst>
            <a:softEdge rad="63500"/>
          </a:effectLst>
        </p:spPr>
      </p:pic>
      <p:pic>
        <p:nvPicPr>
          <p:cNvPr id="10" name="Picture 6" descr="KRUH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60032" y="4365104"/>
            <a:ext cx="2880320" cy="2165257"/>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547664" y="260648"/>
            <a:ext cx="7344816" cy="1569660"/>
          </a:xfrm>
          <a:prstGeom prst="rect">
            <a:avLst/>
          </a:prstGeom>
        </p:spPr>
        <p:txBody>
          <a:bodyPr wrap="square">
            <a:spAutoFit/>
          </a:bodyPr>
          <a:lstStyle/>
          <a:p>
            <a:r>
              <a:rPr lang="sl-SI" sz="2400" dirty="0" smtClean="0">
                <a:latin typeface="Cambria" pitchFamily="18" charset="0"/>
              </a:rPr>
              <a:t>Pri </a:t>
            </a:r>
            <a:r>
              <a:rPr lang="sl-SI" sz="2400" dirty="0">
                <a:latin typeface="Cambria" pitchFamily="18" charset="0"/>
              </a:rPr>
              <a:t>učencih razredne stopnje se je kot uspešna praksa izkazala, da učiteljica podaljšanega bivanja oziroma učiteljica, ki učence odpelje na kosilo glasno prebere jedilnik za tisti dan.</a:t>
            </a:r>
          </a:p>
        </p:txBody>
      </p:sp>
      <p:grpSp>
        <p:nvGrpSpPr>
          <p:cNvPr id="3" name="Skupina 2"/>
          <p:cNvGrpSpPr/>
          <p:nvPr/>
        </p:nvGrpSpPr>
        <p:grpSpPr>
          <a:xfrm>
            <a:off x="0" y="144463"/>
            <a:ext cx="1511152" cy="6523384"/>
            <a:chOff x="0" y="144463"/>
            <a:chExt cx="1511152" cy="6523384"/>
          </a:xfrm>
        </p:grpSpPr>
        <p:pic>
          <p:nvPicPr>
            <p:cNvPr id="4"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5" name="Pravokotnik 4"/>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6" name="Slika 5"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7" name="Slika 6"/>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pic>
        <p:nvPicPr>
          <p:cNvPr id="10" name="Slika 9" descr="C:\Users\marko\Desktop\Poročila 14-15 lidl\Za Dunjo\2.mesta\Vrtec Zala OŠ Ivana Tavčarja\z5.jpg"/>
          <p:cNvPicPr/>
          <p:nvPr/>
        </p:nvPicPr>
        <p:blipFill>
          <a:blip r:embed="rId5" cstate="print"/>
          <a:srcRect/>
          <a:stretch>
            <a:fillRect/>
          </a:stretch>
        </p:blipFill>
        <p:spPr bwMode="auto">
          <a:xfrm>
            <a:off x="5436096" y="4005064"/>
            <a:ext cx="3312368" cy="2448272"/>
          </a:xfrm>
          <a:prstGeom prst="rect">
            <a:avLst/>
          </a:prstGeom>
          <a:noFill/>
          <a:ln w="9525">
            <a:noFill/>
            <a:miter lim="800000"/>
            <a:headEnd/>
            <a:tailEnd/>
          </a:ln>
          <a:effectLst>
            <a:softEdge rad="63500"/>
          </a:effectLst>
        </p:spPr>
      </p:pic>
      <p:pic>
        <p:nvPicPr>
          <p:cNvPr id="11" name="Slika 10" descr="C:\Users\marko\Desktop\Poročila 14-15 lidl\Za Dunjo\Ostalo\oš jožeta gorjupa1.jpg"/>
          <p:cNvPicPr/>
          <p:nvPr/>
        </p:nvPicPr>
        <p:blipFill>
          <a:blip r:embed="rId6" cstate="print"/>
          <a:srcRect/>
          <a:stretch>
            <a:fillRect/>
          </a:stretch>
        </p:blipFill>
        <p:spPr bwMode="auto">
          <a:xfrm>
            <a:off x="2123728" y="2852936"/>
            <a:ext cx="2880667" cy="3643238"/>
          </a:xfrm>
          <a:prstGeom prst="rect">
            <a:avLst/>
          </a:prstGeom>
          <a:noFill/>
          <a:ln w="9525">
            <a:noFill/>
            <a:miter lim="800000"/>
            <a:headEnd/>
            <a:tailEnd/>
          </a:ln>
          <a:effectLst>
            <a:softEdge rad="63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763688" y="1700808"/>
            <a:ext cx="712879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Lst>
            </a:pPr>
            <a:r>
              <a:rPr kumimoji="0" lang="sl-SI"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Nekaj težav se pojavlja pri predmetni stopnji. Mentorji projekta tu svetujejo prisotnost  dežurnih učiteljev in </a:t>
            </a:r>
            <a:r>
              <a:rPr kumimoji="0" lang="sl-SI"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eko</a:t>
            </a:r>
            <a:r>
              <a:rPr lang="sl-SI" sz="2400" dirty="0" smtClean="0">
                <a:latin typeface="Calibri"/>
                <a:ea typeface="Calibri" pitchFamily="34" charset="0"/>
                <a:cs typeface="Times New Roman" pitchFamily="18" charset="0"/>
              </a:rPr>
              <a:t>–</a:t>
            </a:r>
            <a:r>
              <a:rPr kumimoji="0" lang="sl-SI"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detektivov, ki bodo spremljali pravilno odlaganje odpadkov. </a:t>
            </a:r>
            <a:endParaRPr kumimoji="0" lang="sl-SI" sz="2400" b="0" i="0" u="none" strike="noStrike" cap="none" normalizeH="0" baseline="0" dirty="0" smtClean="0">
              <a:ln>
                <a:noFill/>
              </a:ln>
              <a:solidFill>
                <a:schemeClr val="tx1"/>
              </a:solidFill>
              <a:effectLst/>
              <a:latin typeface="Cambria" pitchFamily="18" charset="0"/>
              <a:cs typeface="Arial" pitchFamily="34" charset="0"/>
            </a:endParaRPr>
          </a:p>
        </p:txBody>
      </p:sp>
      <p:grpSp>
        <p:nvGrpSpPr>
          <p:cNvPr id="4" name="Skupina 3"/>
          <p:cNvGrpSpPr/>
          <p:nvPr/>
        </p:nvGrpSpPr>
        <p:grpSpPr>
          <a:xfrm>
            <a:off x="0" y="144463"/>
            <a:ext cx="1511152" cy="6523384"/>
            <a:chOff x="0" y="144463"/>
            <a:chExt cx="1511152" cy="6523384"/>
          </a:xfrm>
        </p:grpSpPr>
        <p:pic>
          <p:nvPicPr>
            <p:cNvPr id="5" name="Picture 0" descr="Ekosola_marec_2011-1.jpg"/>
            <p:cNvPicPr>
              <a:picLocks noChangeAspect="1" noChangeArrowheads="1"/>
            </p:cNvPicPr>
            <p:nvPr/>
          </p:nvPicPr>
          <p:blipFill>
            <a:blip r:embed="rId2" cstate="email"/>
            <a:srcRect/>
            <a:stretch>
              <a:fillRect/>
            </a:stretch>
          </p:blipFill>
          <p:spPr bwMode="auto">
            <a:xfrm>
              <a:off x="214313" y="144463"/>
              <a:ext cx="1000125" cy="1285788"/>
            </a:xfrm>
            <a:prstGeom prst="rect">
              <a:avLst/>
            </a:prstGeom>
            <a:noFill/>
            <a:ln w="9525">
              <a:noFill/>
              <a:miter lim="800000"/>
              <a:headEnd/>
              <a:tailEnd/>
            </a:ln>
          </p:spPr>
        </p:pic>
        <p:sp>
          <p:nvSpPr>
            <p:cNvPr id="6" name="Pravokotnik 5"/>
            <p:cNvSpPr/>
            <p:nvPr/>
          </p:nvSpPr>
          <p:spPr bwMode="auto">
            <a:xfrm>
              <a:off x="214313" y="1571625"/>
              <a:ext cx="1000125" cy="4017615"/>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Slika 6" descr="UBS_logo"/>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33256"/>
              <a:ext cx="1331640" cy="934591"/>
            </a:xfrm>
            <a:prstGeom prst="rect">
              <a:avLst/>
            </a:prstGeom>
            <a:noFill/>
            <a:ln w="9525">
              <a:noFill/>
              <a:miter lim="800000"/>
              <a:headEnd/>
              <a:tailEnd/>
            </a:ln>
          </p:spPr>
        </p:pic>
        <p:pic>
          <p:nvPicPr>
            <p:cNvPr id="8" name="Slika 7"/>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52936"/>
              <a:ext cx="1456184" cy="1428750"/>
            </a:xfrm>
            <a:prstGeom prst="rect">
              <a:avLst/>
            </a:prstGeom>
            <a:noFill/>
            <a:ln>
              <a:noFill/>
            </a:ln>
          </p:spPr>
        </p:pic>
      </p:grpSp>
      <p:sp>
        <p:nvSpPr>
          <p:cNvPr id="9" name="Pravokotnik 8"/>
          <p:cNvSpPr/>
          <p:nvPr/>
        </p:nvSpPr>
        <p:spPr>
          <a:xfrm>
            <a:off x="1763688" y="260648"/>
            <a:ext cx="7165304" cy="1200329"/>
          </a:xfrm>
          <a:prstGeom prst="rect">
            <a:avLst/>
          </a:prstGeom>
        </p:spPr>
        <p:txBody>
          <a:bodyPr wrap="square">
            <a:spAutoFit/>
          </a:bodyPr>
          <a:lstStyle/>
          <a:p>
            <a:r>
              <a:rPr lang="sl-SI" sz="2400" dirty="0" smtClean="0">
                <a:latin typeface="Cambria" pitchFamily="18" charset="0"/>
              </a:rPr>
              <a:t>Učenci na razredni stopnji so po poteku projekta bolj pozorni, da hrano in ostale odpadke pravilno zavržejo. </a:t>
            </a:r>
            <a:endParaRPr lang="sl-SI" sz="2400" dirty="0">
              <a:latin typeface="Cambria" pitchFamily="18" charset="0"/>
            </a:endParaRPr>
          </a:p>
        </p:txBody>
      </p:sp>
      <p:pic>
        <p:nvPicPr>
          <p:cNvPr id="10" name="Slika 9"/>
          <p:cNvPicPr/>
          <p:nvPr/>
        </p:nvPicPr>
        <p:blipFill>
          <a:blip r:embed="rId5" cstate="print"/>
          <a:srcRect/>
          <a:stretch>
            <a:fillRect/>
          </a:stretch>
        </p:blipFill>
        <p:spPr bwMode="auto">
          <a:xfrm>
            <a:off x="2123728" y="3429000"/>
            <a:ext cx="2592288" cy="3149848"/>
          </a:xfrm>
          <a:prstGeom prst="rect">
            <a:avLst/>
          </a:prstGeom>
          <a:noFill/>
          <a:ln w="9525">
            <a:noFill/>
            <a:miter lim="800000"/>
            <a:headEnd/>
            <a:tailEnd/>
          </a:ln>
          <a:effectLst>
            <a:softEdge rad="63500"/>
          </a:effectLst>
        </p:spPr>
      </p:pic>
      <p:pic>
        <p:nvPicPr>
          <p:cNvPr id="11" name="Slika 10"/>
          <p:cNvPicPr/>
          <p:nvPr/>
        </p:nvPicPr>
        <p:blipFill>
          <a:blip r:embed="rId6" cstate="print">
            <a:extLst>
              <a:ext uri="{28A0092B-C50C-407E-A947-70E740481C1C}">
                <a14:useLocalDpi xmlns:a14="http://schemas.microsoft.com/office/drawing/2010/main"/>
              </a:ext>
            </a:extLst>
          </a:blip>
          <a:stretch>
            <a:fillRect/>
          </a:stretch>
        </p:blipFill>
        <p:spPr>
          <a:xfrm>
            <a:off x="4860032" y="3789040"/>
            <a:ext cx="3816424" cy="2669530"/>
          </a:xfrm>
          <a:prstGeom prst="rect">
            <a:avLst/>
          </a:prstGeom>
          <a:effectLst>
            <a:softEdge rad="63500"/>
          </a:effec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860</Words>
  <Application>Microsoft Office PowerPoint</Application>
  <PresentationFormat>Diaprojekcija na zaslonu (4:3)</PresentationFormat>
  <Paragraphs>41</Paragraphs>
  <Slides>17</Slides>
  <Notes>0</Notes>
  <HiddenSlides>0</HiddenSlides>
  <MMClips>0</MMClips>
  <ScaleCrop>false</ScaleCrop>
  <HeadingPairs>
    <vt:vector size="4" baseType="variant">
      <vt:variant>
        <vt:lpstr>Tema</vt:lpstr>
      </vt:variant>
      <vt:variant>
        <vt:i4>1</vt:i4>
      </vt:variant>
      <vt:variant>
        <vt:lpstr>Naslovi diapozitivov</vt:lpstr>
      </vt:variant>
      <vt:variant>
        <vt:i4>17</vt:i4>
      </vt:variant>
    </vt:vector>
  </HeadingPairs>
  <TitlesOfParts>
    <vt:vector size="18" baseType="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marko</dc:creator>
  <cp:lastModifiedBy>Dunja</cp:lastModifiedBy>
  <cp:revision>29</cp:revision>
  <dcterms:created xsi:type="dcterms:W3CDTF">2015-11-24T20:20:44Z</dcterms:created>
  <dcterms:modified xsi:type="dcterms:W3CDTF">2015-11-25T15:11:04Z</dcterms:modified>
</cp:coreProperties>
</file>